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sap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sap-regular.fntdata"/><Relationship Id="rId22" Type="http://schemas.openxmlformats.org/officeDocument/2006/relationships/font" Target="fonts/Asap-italic.fntdata"/><Relationship Id="rId21" Type="http://schemas.openxmlformats.org/officeDocument/2006/relationships/font" Target="fonts/Asap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Asap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cf47fb5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cf47fb5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cf47fb57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7cf47fb57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7cf47fb57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7cf47fb57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cf47fb57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cf47fb57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cf47fb57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7cf47fb57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cf47fb57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7cf47fb57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cf47fb57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7cf47fb57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7cf47fb57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7cf47fb57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cf47fb57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7cf47fb57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cf47fb57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cf47fb57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 of services : Explain what those services will work on</a:t>
            </a:r>
            <a:br>
              <a:rPr lang="en-GB"/>
            </a:br>
            <a:br>
              <a:rPr lang="en-GB"/>
            </a:br>
            <a:r>
              <a:rPr lang="en-GB"/>
              <a:t>Key partner + Customer segments are both stakeholder.</a:t>
            </a:r>
            <a:br>
              <a:rPr lang="en-GB"/>
            </a:br>
            <a:r>
              <a:rPr lang="en-GB"/>
              <a:t>Key partner = The one calling our services</a:t>
            </a:r>
            <a:br>
              <a:rPr lang="en-GB"/>
            </a:br>
            <a:r>
              <a:rPr lang="en-GB"/>
              <a:t>Customer = End client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</a:t>
            </a:r>
            <a:r>
              <a:rPr lang="en-GB"/>
              <a:t>resources</a:t>
            </a:r>
            <a:r>
              <a:rPr lang="en-GB"/>
              <a:t> channels, and customer relationship are about business, will be added in later progress</a:t>
            </a:r>
            <a:br>
              <a:rPr lang="en-GB"/>
            </a:br>
            <a:br>
              <a:rPr lang="en-GB"/>
            </a:br>
            <a:r>
              <a:rPr lang="en-GB"/>
              <a:t>Cost and benefits at the lowest column are </a:t>
            </a:r>
            <a:r>
              <a:rPr lang="en-GB"/>
              <a:t>sustainability</a:t>
            </a:r>
            <a:r>
              <a:rPr lang="en-GB"/>
              <a:t> cost and benefit, therefore will be added in later progress too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83be4c25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83be4c25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 of services : Explain what those services will work on</a:t>
            </a:r>
            <a:br>
              <a:rPr lang="en-GB"/>
            </a:br>
            <a:br>
              <a:rPr lang="en-GB"/>
            </a:br>
            <a:r>
              <a:rPr lang="en-GB"/>
              <a:t>Key partner + Customer segments are both stakeholder.</a:t>
            </a:r>
            <a:br>
              <a:rPr lang="en-GB"/>
            </a:br>
            <a:r>
              <a:rPr lang="en-GB"/>
              <a:t>Key partner = The one calling our services</a:t>
            </a:r>
            <a:br>
              <a:rPr lang="en-GB"/>
            </a:br>
            <a:r>
              <a:rPr lang="en-GB"/>
              <a:t>Customer = End client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resources channels, and customer relationship are about business, will be added in later progress</a:t>
            </a:r>
            <a:br>
              <a:rPr lang="en-GB"/>
            </a:br>
            <a:br>
              <a:rPr lang="en-GB"/>
            </a:br>
            <a:r>
              <a:rPr lang="en-GB"/>
              <a:t>Cost and benefits at the lowest column are sustainability cost and benefit, therefore will be added in later progress too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deee755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7deee755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List of services : Explain what those services will work on</a:t>
            </a:r>
            <a:br>
              <a:rPr lang="en-GB"/>
            </a:br>
            <a:br>
              <a:rPr lang="en-GB"/>
            </a:br>
            <a:r>
              <a:rPr lang="en-GB"/>
              <a:t>Key partner + Customer segments are both stakeholder.</a:t>
            </a:r>
            <a:br>
              <a:rPr lang="en-GB"/>
            </a:br>
            <a:r>
              <a:rPr lang="en-GB"/>
              <a:t>Key partner = The one calling our services</a:t>
            </a:r>
            <a:br>
              <a:rPr lang="en-GB"/>
            </a:br>
            <a:r>
              <a:rPr lang="en-GB"/>
              <a:t>Customer = End client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resources channels, and customer relationship are about business, will be added in later progress</a:t>
            </a:r>
            <a:br>
              <a:rPr lang="en-GB"/>
            </a:br>
            <a:br>
              <a:rPr lang="en-GB"/>
            </a:br>
            <a:r>
              <a:rPr lang="en-GB"/>
              <a:t>Cost and benefits at the lowest column are sustainability cost and benefit, therefore will be added in later progress too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cf47fb57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cf47fb57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3be4c250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3be4c250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Performance(ALL)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Response Time: Define acceptable response times for accessing real-time data and reports.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Data Update Frequency: Specify how often sensor data and GIS information are updated and made available to users.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Scalability: Ensure the service can scale to accommodate growing numbers of sensors and users without significant degradation in performance.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Support and Maintenance (ALL): Regularly assess the service's effectiveness and gather feedback to make continuous improvements and refinements.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Data security (Investment System and Crop Yield Prediction)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The system should collect real-time data from GIS, sensors and user input.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There should be mechanism to ensure all the data are correct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Ensure that authorized users, especially investment companies abroad, can access the data securely from any location.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Encrypt data transmission and storage to protect sensitive information.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Historical Data Accuracy: Ensure that historical price and yield data used for machine learning are accurate and free from bias.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Data Validation: Implement data validation processes to identify and correct erroneous or inconsistent data.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Cultural&amp;Law Complience :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International Data Access : Compliance with international data protection regulations (e.g., GDPR) should be considered when handling data from foreign investors.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Data Ownership and Privacy : Define clear data ownership and privacy policies, specifying how data collected from plantations will be used and shared.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Compliance with Price Regulations: Ensure that the service complies with local and national pricing regulations and standards.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Fair Pricing: Ensure that the pricing model is designed to be fair to farmers, considering their costs and market conditions.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Cultural Sensitivity: Respect and consider cultural preferences and sensitivities in recipe recommendations.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Food Safety: Ensure that the recommended recipes comply with food safety regulations and guidelines.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Copyright Compliance: Respect copyright laws when using and sharing recipe content.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rgbClr val="073763"/>
                </a:solidFill>
              </a:rPr>
              <a:t>Illegal substances : Make sure there are no recipe made with illegal ingredients according to its location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Availability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Uptime: Establish a minimum uptime percentage (e.g., 99.9%) that the service must maintain.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Failover and Redundancy: Implement failover mechanisms and redundancy to minimize service disruptions.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Disaster Recovery: Have a disaster recovery plan in place to recover data and services in case of unexpected events.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Transparency of Availability: User are aware when the system are not available (CYP, Audit, Fair Price)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Offline Mode : Allow user get the information from cache (Recipe recommendation)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Recommendation Accuracy (Crop Yield Prediction):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Recommendation Precision: The system should provide highly accurate and relevant recommendations to farmers based on factors like climate, soil conditions, historical data, and crop suitability models.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Machine Learning Models: If machine learning is used for recommendations, continuously train and improve the models to enhance accuracy over time.</a:t>
            </a:r>
            <a:endParaRPr>
              <a:solidFill>
                <a:schemeClr val="dk1"/>
              </a:solidFill>
            </a:endParaRPr>
          </a:p>
          <a:p>
            <a:pPr indent="-2984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GB">
                <a:solidFill>
                  <a:schemeClr val="dk1"/>
                </a:solidFill>
              </a:rPr>
              <a:t>Explainability: Make the pricing process transparent and explainable to farmers so that they understand how prices are determined.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2" name="Google Shape;52;p13"/>
          <p:cNvGrpSpPr/>
          <p:nvPr/>
        </p:nvGrpSpPr>
        <p:grpSpPr>
          <a:xfrm>
            <a:off x="-3836652" y="-212451"/>
            <a:ext cx="16819975" cy="6330951"/>
            <a:chOff x="-3836652" y="-212451"/>
            <a:chExt cx="16819975" cy="6330951"/>
          </a:xfrm>
        </p:grpSpPr>
        <p:sp>
          <p:nvSpPr>
            <p:cNvPr id="53" name="Google Shape;53;p13"/>
            <p:cNvSpPr/>
            <p:nvPr/>
          </p:nvSpPr>
          <p:spPr>
            <a:xfrm rot="-2700000">
              <a:off x="-3170086" y="454116"/>
              <a:ext cx="3218467" cy="3218467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3"/>
            <p:cNvSpPr/>
            <p:nvPr/>
          </p:nvSpPr>
          <p:spPr>
            <a:xfrm rot="-2700000">
              <a:off x="8472378" y="4372130"/>
              <a:ext cx="1446740" cy="144674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3"/>
            <p:cNvSpPr/>
            <p:nvPr/>
          </p:nvSpPr>
          <p:spPr>
            <a:xfrm rot="-2700000">
              <a:off x="9098289" y="1521666"/>
              <a:ext cx="3218467" cy="3218467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wur.nl/en/show/food-security-11.ht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Relationship Id="rId4" Type="http://schemas.openxmlformats.org/officeDocument/2006/relationships/hyperlink" Target="https://www.theglobaleconomy.com/Ethiopia/Employment_in_agriculture/" TargetMode="External"/><Relationship Id="rId5" Type="http://schemas.openxmlformats.org/officeDocument/2006/relationships/hyperlink" Target="https://data.worldbank.org/?locations=ET" TargetMode="External"/><Relationship Id="rId6" Type="http://schemas.openxmlformats.org/officeDocument/2006/relationships/hyperlink" Target="https://www.usaid.gov/ethiopia/agriculture-and-food-security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3475" y="-18975"/>
            <a:ext cx="9144000" cy="5143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3"/>
              </a:highlight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 amt="33000"/>
          </a:blip>
          <a:srcRect b="0" l="20409" r="41335" t="0"/>
          <a:stretch/>
        </p:blipFill>
        <p:spPr>
          <a:xfrm>
            <a:off x="0" y="-18975"/>
            <a:ext cx="34980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ctrTitle"/>
          </p:nvPr>
        </p:nvSpPr>
        <p:spPr>
          <a:xfrm>
            <a:off x="4397125" y="784550"/>
            <a:ext cx="4322700" cy="137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SOD’23 </a:t>
            </a:r>
            <a:br>
              <a:rPr lang="en-GB" sz="4000"/>
            </a:br>
            <a:r>
              <a:rPr lang="en-GB" sz="4000"/>
              <a:t>Progress Slides</a:t>
            </a:r>
            <a:endParaRPr sz="4000"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5399883" y="2437000"/>
            <a:ext cx="23169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Group 10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Cindy Aprilia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Niurguiana Borisova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Robel Gebrewold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Elmar Karimov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3500000" y="-20925"/>
            <a:ext cx="5868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3586250" y="-20925"/>
            <a:ext cx="414300" cy="514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3686900" y="-20925"/>
            <a:ext cx="213000" cy="5143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3C47D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311700" y="123900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>
                <a:latin typeface="Open Sans"/>
                <a:ea typeface="Open Sans"/>
                <a:cs typeface="Open Sans"/>
                <a:sym typeface="Open Sans"/>
              </a:rPr>
              <a:t>Week 3: Class and Activity diagrams</a:t>
            </a:r>
            <a:endParaRPr b="1" sz="212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47644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&lt;26.09.23&gt;</a:t>
            </a:r>
            <a:endParaRPr sz="1220"/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525" y="2138525"/>
            <a:ext cx="760650" cy="47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9200" y="701400"/>
            <a:ext cx="2409449" cy="384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527" y="701400"/>
            <a:ext cx="6348907" cy="384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250325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/>
              <a:t>Week 4: </a:t>
            </a:r>
            <a:br>
              <a:rPr lang="en-GB" sz="2120"/>
            </a:br>
            <a:r>
              <a:rPr lang="en-GB" sz="2120"/>
              <a:t>Capturing design rationale</a:t>
            </a:r>
            <a:endParaRPr sz="2120"/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311700" y="1372950"/>
            <a:ext cx="85206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&lt;your progress and tasks&gt;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…</a:t>
            </a:r>
            <a:endParaRPr sz="1600"/>
          </a:p>
        </p:txBody>
      </p:sp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&lt;date&gt;</a:t>
            </a:r>
            <a:endParaRPr sz="12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250325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/>
              <a:t>Week 5: </a:t>
            </a:r>
            <a:br>
              <a:rPr lang="en-GB" sz="2120"/>
            </a:br>
            <a:r>
              <a:rPr lang="en-GB" sz="2120"/>
              <a:t>Design for quality. Design for sustainability</a:t>
            </a:r>
            <a:endParaRPr sz="2120"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372950"/>
            <a:ext cx="85206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&lt;your progress and tasks&gt;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…</a:t>
            </a:r>
            <a:endParaRPr sz="1600"/>
          </a:p>
        </p:txBody>
      </p:sp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&lt;date&gt;</a:t>
            </a:r>
            <a:endParaRPr sz="122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250325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/>
              <a:t>Week 6: </a:t>
            </a:r>
            <a:br>
              <a:rPr lang="en-GB" sz="2120"/>
            </a:br>
            <a:r>
              <a:rPr lang="en-GB" sz="2120"/>
              <a:t>Service Oriented Design with UML</a:t>
            </a:r>
            <a:endParaRPr sz="212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372950"/>
            <a:ext cx="85206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&lt;your progress and tasks&gt;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…</a:t>
            </a:r>
            <a:endParaRPr sz="1600"/>
          </a:p>
        </p:txBody>
      </p:sp>
      <p:sp>
        <p:nvSpPr>
          <p:cNvPr id="165" name="Google Shape;165;p26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&lt;date&gt;</a:t>
            </a:r>
            <a:endParaRPr sz="122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250325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/>
              <a:t>Week 7: </a:t>
            </a:r>
            <a:br>
              <a:rPr lang="en-GB" sz="2120"/>
            </a:br>
            <a:r>
              <a:rPr lang="en-GB" sz="2120"/>
              <a:t>The energy challenge for the cloud software industry. Service Oriented Design with Views</a:t>
            </a:r>
            <a:endParaRPr sz="2120"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372950"/>
            <a:ext cx="85206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&lt;your progress and tasks&gt;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…</a:t>
            </a:r>
            <a:endParaRPr sz="1600"/>
          </a:p>
        </p:txBody>
      </p:sp>
      <p:sp>
        <p:nvSpPr>
          <p:cNvPr id="172" name="Google Shape;172;p27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&lt;date&gt;</a:t>
            </a:r>
            <a:endParaRPr sz="12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250325"/>
            <a:ext cx="85206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120"/>
              <a:t>Week 1:</a:t>
            </a:r>
            <a:br>
              <a:rPr lang="en-GB" sz="2120"/>
            </a:br>
            <a:r>
              <a:rPr lang="en-GB" sz="2120"/>
              <a:t>Course organization. Essentials of service orientation. Case presentation. Design documentation</a:t>
            </a:r>
            <a:endParaRPr sz="2120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525350"/>
            <a:ext cx="85206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Course organization : Done (05/09/2023)</a:t>
            </a:r>
            <a:br>
              <a:rPr lang="en-GB" sz="1600"/>
            </a:br>
            <a:r>
              <a:rPr lang="en-GB" sz="1600"/>
              <a:t>Get to know the team members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Essentials of service orientation : </a:t>
            </a:r>
            <a:br>
              <a:rPr lang="en-GB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Case presentation : Done (08/09/2023)</a:t>
            </a:r>
            <a:br>
              <a:rPr lang="en-GB" sz="1600"/>
            </a:br>
            <a:r>
              <a:rPr lang="en-GB" sz="1600"/>
              <a:t>Background and study context &gt;&gt; Business Canvas (Part 1)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Design documentation : </a:t>
            </a:r>
            <a:br>
              <a:rPr lang="en-GB" sz="1600"/>
            </a:br>
            <a:endParaRPr sz="1600"/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&lt;12.09.2023&gt;</a:t>
            </a:r>
            <a:endParaRPr sz="12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13475" y="-18975"/>
            <a:ext cx="9144000" cy="51435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3"/>
              </a:highlight>
            </a:endParaRPr>
          </a:p>
        </p:txBody>
      </p:sp>
      <p:sp>
        <p:nvSpPr>
          <p:cNvPr id="79" name="Google Shape;79;p16"/>
          <p:cNvSpPr txBox="1"/>
          <p:nvPr>
            <p:ph type="ctrTitle"/>
          </p:nvPr>
        </p:nvSpPr>
        <p:spPr>
          <a:xfrm>
            <a:off x="418050" y="887250"/>
            <a:ext cx="8520600" cy="15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38761D"/>
                </a:solidFill>
                <a:latin typeface="Impact"/>
                <a:ea typeface="Impact"/>
                <a:cs typeface="Impact"/>
                <a:sym typeface="Impact"/>
              </a:rPr>
              <a:t>9.3 billion people worldwide will need to be fed </a:t>
            </a:r>
            <a:r>
              <a:rPr lang="en-GB" sz="3000">
                <a:solidFill>
                  <a:srgbClr val="6AA84F"/>
                </a:solidFill>
                <a:latin typeface="Impact"/>
                <a:ea typeface="Impact"/>
                <a:cs typeface="Impact"/>
                <a:sym typeface="Impact"/>
              </a:rPr>
              <a:t>by 2050, therefore ensuring food security poses major challenges.</a:t>
            </a:r>
            <a:r>
              <a:rPr lang="en-GB" sz="3000">
                <a:solidFill>
                  <a:srgbClr val="38761D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3000">
              <a:solidFill>
                <a:srgbClr val="38761D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0" name="Google Shape;80;p16"/>
          <p:cNvSpPr txBox="1"/>
          <p:nvPr>
            <p:ph type="ctrTitle"/>
          </p:nvPr>
        </p:nvSpPr>
        <p:spPr>
          <a:xfrm>
            <a:off x="418050" y="2636250"/>
            <a:ext cx="8520600" cy="15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93C47D"/>
                </a:solidFill>
                <a:latin typeface="Impact"/>
                <a:ea typeface="Impact"/>
                <a:cs typeface="Impact"/>
                <a:sym typeface="Impact"/>
              </a:rPr>
              <a:t>Reducing food waste, enhancing infrastructure and promoting more</a:t>
            </a:r>
            <a:r>
              <a:rPr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r>
              <a:rPr lang="en-GB" sz="3000">
                <a:solidFill>
                  <a:srgbClr val="38761D"/>
                </a:solidFill>
                <a:latin typeface="Impact"/>
                <a:ea typeface="Impact"/>
                <a:cs typeface="Impact"/>
                <a:sym typeface="Impact"/>
              </a:rPr>
              <a:t>efficient production techniques are key ways to improve food security.</a:t>
            </a:r>
            <a:endParaRPr sz="3000">
              <a:solidFill>
                <a:srgbClr val="38761D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4957350" y="4606725"/>
            <a:ext cx="39813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https://www.wur.nl/en/show/food-security-11.htm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200"/>
            <a:ext cx="9144000" cy="5219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1" y="268650"/>
            <a:ext cx="2791200" cy="56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353738"/>
                </a:solidFill>
                <a:latin typeface="Asap"/>
                <a:ea typeface="Asap"/>
                <a:cs typeface="Asap"/>
                <a:sym typeface="Asap"/>
              </a:rPr>
              <a:t>Target</a:t>
            </a:r>
            <a:endParaRPr b="1" sz="3000">
              <a:solidFill>
                <a:srgbClr val="353738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4949875" y="4496000"/>
            <a:ext cx="41037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https://www.theglobaleconomy.com/Ethiopia/Employment_in_agriculture/</a:t>
            </a:r>
            <a:endParaRPr b="1" sz="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https://data.worldbank.org/?locations=ET</a:t>
            </a:r>
            <a:endParaRPr b="1" sz="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9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https://www.usaid.gov/ethiopia/agriculture-and-food-security</a:t>
            </a:r>
            <a:endParaRPr b="1"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D9B76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3"/>
              </a:highlight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92315" l="17352" r="16845" t="0"/>
          <a:stretch/>
        </p:blipFill>
        <p:spPr>
          <a:xfrm rot="5400000">
            <a:off x="6249387" y="2380662"/>
            <a:ext cx="4915050" cy="38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1932" l="2553" r="2856" t="9028"/>
          <a:stretch/>
        </p:blipFill>
        <p:spPr>
          <a:xfrm>
            <a:off x="483275" y="76200"/>
            <a:ext cx="772822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8"/>
          <p:cNvCxnSpPr/>
          <p:nvPr/>
        </p:nvCxnSpPr>
        <p:spPr>
          <a:xfrm>
            <a:off x="6814000" y="245675"/>
            <a:ext cx="1208100" cy="1438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7D9B76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accent3"/>
              </a:highlight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92315" l="17352" r="16845" t="0"/>
          <a:stretch/>
        </p:blipFill>
        <p:spPr>
          <a:xfrm rot="5400000">
            <a:off x="6249387" y="2380662"/>
            <a:ext cx="4915050" cy="382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1932" l="2553" r="2856" t="9028"/>
          <a:stretch/>
        </p:blipFill>
        <p:spPr>
          <a:xfrm>
            <a:off x="483275" y="76200"/>
            <a:ext cx="7728220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9"/>
          <p:cNvCxnSpPr/>
          <p:nvPr/>
        </p:nvCxnSpPr>
        <p:spPr>
          <a:xfrm>
            <a:off x="6814000" y="245675"/>
            <a:ext cx="1208100" cy="1438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037" y="138038"/>
            <a:ext cx="2893925" cy="486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D9EAD3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/>
          <p:nvPr/>
        </p:nvSpPr>
        <p:spPr>
          <a:xfrm>
            <a:off x="4300375" y="889825"/>
            <a:ext cx="4705500" cy="15990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294975" y="931000"/>
            <a:ext cx="3272400" cy="1557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174125"/>
            <a:ext cx="85206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120">
                <a:solidFill>
                  <a:srgbClr val="434343"/>
                </a:solidFill>
              </a:rPr>
              <a:t>Week 2: </a:t>
            </a:r>
            <a:r>
              <a:rPr b="1" lang="en-GB" sz="2320">
                <a:solidFill>
                  <a:srgbClr val="434343"/>
                </a:solidFill>
              </a:rPr>
              <a:t>Service</a:t>
            </a:r>
            <a:r>
              <a:rPr b="1" lang="en-GB" sz="2120">
                <a:solidFill>
                  <a:srgbClr val="434343"/>
                </a:solidFill>
              </a:rPr>
              <a:t> identification</a:t>
            </a:r>
            <a:endParaRPr b="1" sz="2120">
              <a:solidFill>
                <a:srgbClr val="434343"/>
              </a:solidFill>
            </a:endParaRPr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66100" y="854800"/>
            <a:ext cx="35910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434343"/>
                </a:solidFill>
              </a:rPr>
              <a:t>Business Services :</a:t>
            </a:r>
            <a:endParaRPr b="1"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n-GB" sz="1400">
                <a:solidFill>
                  <a:srgbClr val="434343"/>
                </a:solidFill>
              </a:rPr>
              <a:t>Crop Yield Prediction Service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n-GB" sz="1400">
                <a:solidFill>
                  <a:srgbClr val="434343"/>
                </a:solidFill>
              </a:rPr>
              <a:t>Fair Price Advisor Service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n-GB" sz="1400">
                <a:solidFill>
                  <a:srgbClr val="434343"/>
                </a:solidFill>
              </a:rPr>
              <a:t>Auditing Investment Service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</a:pPr>
            <a:r>
              <a:rPr lang="en-GB" sz="1400">
                <a:solidFill>
                  <a:srgbClr val="434343"/>
                </a:solidFill>
              </a:rPr>
              <a:t>Recommendation Service</a:t>
            </a:r>
            <a:endParaRPr sz="1400">
              <a:solidFill>
                <a:srgbClr val="434343"/>
              </a:solidFill>
            </a:endParaRPr>
          </a:p>
        </p:txBody>
      </p:sp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6882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&lt;19/09/2023&gt;</a:t>
            </a:r>
            <a:endParaRPr sz="1220"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447025" y="815375"/>
            <a:ext cx="45588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-GB" sz="1440">
                <a:solidFill>
                  <a:srgbClr val="353738"/>
                </a:solidFill>
              </a:rPr>
              <a:t>Non-Functional Requirements :</a:t>
            </a:r>
            <a:endParaRPr b="1" sz="1440">
              <a:solidFill>
                <a:srgbClr val="353738"/>
              </a:solidFill>
            </a:endParaRPr>
          </a:p>
          <a:p>
            <a:pPr indent="-32004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353738"/>
              </a:buClr>
              <a:buSzPts val="1440"/>
              <a:buChar char="●"/>
            </a:pPr>
            <a:r>
              <a:rPr lang="en-GB" sz="1440">
                <a:solidFill>
                  <a:srgbClr val="353738"/>
                </a:solidFill>
              </a:rPr>
              <a:t>Security : Make sure only authorise companies has access to view live data of plantations</a:t>
            </a:r>
            <a:endParaRPr sz="1440">
              <a:solidFill>
                <a:srgbClr val="353738"/>
              </a:solidFill>
            </a:endParaRPr>
          </a:p>
          <a:p>
            <a:pPr indent="-3200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353738"/>
              </a:buClr>
              <a:buSzPts val="1440"/>
              <a:buChar char="●"/>
            </a:pPr>
            <a:r>
              <a:rPr lang="en-GB" sz="1440">
                <a:solidFill>
                  <a:srgbClr val="353738"/>
                </a:solidFill>
              </a:rPr>
              <a:t>Availability : Service always on when clients are calling</a:t>
            </a:r>
            <a:endParaRPr sz="1440">
              <a:solidFill>
                <a:srgbClr val="353738"/>
              </a:solidFill>
            </a:endParaRPr>
          </a:p>
          <a:p>
            <a:pPr indent="-3200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40"/>
              <a:buChar char="●"/>
            </a:pPr>
            <a:r>
              <a:rPr lang="en-GB" sz="1440">
                <a:solidFill>
                  <a:srgbClr val="FF0000"/>
                </a:solidFill>
              </a:rPr>
              <a:t>Reliability : The data is up-to-date and correct</a:t>
            </a:r>
            <a:endParaRPr sz="1440">
              <a:solidFill>
                <a:srgbClr val="FF0000"/>
              </a:solidFill>
            </a:endParaRPr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2615325"/>
            <a:ext cx="85206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-GB" sz="1440">
                <a:solidFill>
                  <a:srgbClr val="434343"/>
                </a:solidFill>
              </a:rPr>
              <a:t>Functional Requirement :</a:t>
            </a:r>
            <a:endParaRPr b="1" sz="1440">
              <a:solidFill>
                <a:srgbClr val="434343"/>
              </a:solidFill>
            </a:endParaRPr>
          </a:p>
          <a:p>
            <a:pPr indent="-320040" lvl="0" marL="457200" rtl="0" algn="l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440"/>
              <a:buChar char="●"/>
            </a:pPr>
            <a:r>
              <a:rPr lang="en-GB" sz="1440">
                <a:solidFill>
                  <a:srgbClr val="434343"/>
                </a:solidFill>
              </a:rPr>
              <a:t>The system shall predict the crop yield for a given crop type, planting date, and geographic location, based on historical data and current weather conditions.</a:t>
            </a:r>
            <a:endParaRPr sz="1440">
              <a:solidFill>
                <a:srgbClr val="434343"/>
              </a:solidFill>
            </a:endParaRPr>
          </a:p>
          <a:p>
            <a:pPr indent="-32004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40"/>
              <a:buChar char="●"/>
            </a:pPr>
            <a:r>
              <a:rPr lang="en-GB" sz="1440">
                <a:solidFill>
                  <a:srgbClr val="434343"/>
                </a:solidFill>
              </a:rPr>
              <a:t>The system shall provide users with easy recipes for dishes that can be made with on-season plants.</a:t>
            </a:r>
            <a:endParaRPr sz="1440">
              <a:solidFill>
                <a:srgbClr val="434343"/>
              </a:solidFill>
            </a:endParaRPr>
          </a:p>
          <a:p>
            <a:pPr indent="-32004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40"/>
              <a:buChar char="●"/>
            </a:pPr>
            <a:r>
              <a:rPr lang="en-GB" sz="1440">
                <a:solidFill>
                  <a:srgbClr val="434343"/>
                </a:solidFill>
              </a:rPr>
              <a:t>Foreign investor can get better info about the local plantations prior, and while the investment is running</a:t>
            </a:r>
            <a:endParaRPr sz="1440">
              <a:solidFill>
                <a:srgbClr val="434343"/>
              </a:solidFill>
            </a:endParaRPr>
          </a:p>
          <a:p>
            <a:pPr indent="-32004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40"/>
              <a:buChar char="●"/>
            </a:pPr>
            <a:r>
              <a:rPr lang="en-GB" sz="1440">
                <a:solidFill>
                  <a:srgbClr val="434343"/>
                </a:solidFill>
              </a:rPr>
              <a:t>The system shall provide farmers with information about the monetary value of different plant species, based on current market prices.</a:t>
            </a:r>
            <a:endParaRPr sz="144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EAD3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/>
          <p:nvPr/>
        </p:nvSpPr>
        <p:spPr>
          <a:xfrm>
            <a:off x="4747150" y="585025"/>
            <a:ext cx="4258800" cy="17169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97925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1500">
                <a:solidFill>
                  <a:srgbClr val="434343"/>
                </a:solidFill>
              </a:rPr>
              <a:t>Week 2 Revision: Functional Requirements (FR) and Non-Functional Requirements (NFR)</a:t>
            </a:r>
            <a:endParaRPr b="1" sz="1500">
              <a:solidFill>
                <a:srgbClr val="434343"/>
              </a:solidFill>
            </a:endParaRPr>
          </a:p>
        </p:txBody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612000"/>
            <a:ext cx="85206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1220"/>
              <a:t>&lt;26/09/2023&gt;</a:t>
            </a:r>
            <a:endParaRPr sz="1220"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4846375" y="510575"/>
            <a:ext cx="41595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>
                <a:solidFill>
                  <a:schemeClr val="dk1"/>
                </a:solidFill>
              </a:rPr>
              <a:t>Recipe Recommendation Service </a:t>
            </a:r>
            <a:r>
              <a:rPr b="1" lang="en-GB" sz="1400">
                <a:solidFill>
                  <a:srgbClr val="353738"/>
                </a:solidFill>
              </a:rPr>
              <a:t>FR:</a:t>
            </a:r>
            <a:endParaRPr b="1" sz="1400">
              <a:solidFill>
                <a:srgbClr val="353738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AI-driven recommendation engine that suggests recipes based on the availability of on-season ingredients, user preferences, and dietary restrictions.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Provide nutritional information for each recipe, including calorie count, macronutrient content, and essential vitamins and minerals.</a:t>
            </a:r>
            <a:endParaRPr sz="1540">
              <a:solidFill>
                <a:srgbClr val="353738"/>
              </a:solidFill>
            </a:endParaRPr>
          </a:p>
        </p:txBody>
      </p:sp>
      <p:sp>
        <p:nvSpPr>
          <p:cNvPr id="129" name="Google Shape;129;p22"/>
          <p:cNvSpPr/>
          <p:nvPr/>
        </p:nvSpPr>
        <p:spPr>
          <a:xfrm>
            <a:off x="178975" y="585025"/>
            <a:ext cx="4316700" cy="20664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36175" y="510575"/>
            <a:ext cx="43167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100">
                <a:solidFill>
                  <a:schemeClr val="dk1"/>
                </a:solidFill>
              </a:rPr>
              <a:t>International Agriculture Investment Dataspace Service </a:t>
            </a:r>
            <a:r>
              <a:rPr b="1" lang="en-GB" sz="1100">
                <a:solidFill>
                  <a:srgbClr val="353738"/>
                </a:solidFill>
              </a:rPr>
              <a:t>FR :</a:t>
            </a:r>
            <a:endParaRPr b="1" sz="1100">
              <a:solidFill>
                <a:srgbClr val="353738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Maintain a comprehensive audit trail of all user interactions and data modifications within the system for auditing purposes.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Log  and timestamp all access and data changes for accountability.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Maintain up-to-date law and regulations of countries data-sharing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Uniformed model dataspace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</a:rPr>
              <a:t>Maintain up-to-date MOU of companies and farmers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31" name="Google Shape;131;p22"/>
          <p:cNvSpPr/>
          <p:nvPr/>
        </p:nvSpPr>
        <p:spPr>
          <a:xfrm>
            <a:off x="4726700" y="2436925"/>
            <a:ext cx="4258800" cy="20124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4825913" y="2362475"/>
            <a:ext cx="4159500" cy="185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>
                <a:solidFill>
                  <a:schemeClr val="dk1"/>
                </a:solidFill>
              </a:rPr>
              <a:t>Fair Price Service FR</a:t>
            </a:r>
            <a:r>
              <a:rPr b="1" lang="en-GB" sz="1400">
                <a:solidFill>
                  <a:srgbClr val="353738"/>
                </a:solidFill>
              </a:rPr>
              <a:t> :</a:t>
            </a:r>
            <a:endParaRPr b="1" sz="1400">
              <a:solidFill>
                <a:srgbClr val="353738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Calculate and provide real-time or periodic market price predictions for various crops based on the ML model's output.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</a:rPr>
              <a:t>Hence Allowing farmers to specify the crop type and location for personalised price predictions.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Provide historical market price data to help farmers compare current prices with past trends.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Offer insights into price fluctuations over time and factors influencing these changes.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158525" y="2755525"/>
            <a:ext cx="4316700" cy="16269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 txBox="1"/>
          <p:nvPr>
            <p:ph idx="1" type="body"/>
          </p:nvPr>
        </p:nvSpPr>
        <p:spPr>
          <a:xfrm>
            <a:off x="315725" y="2816025"/>
            <a:ext cx="4159500" cy="1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GB" sz="1400">
                <a:solidFill>
                  <a:schemeClr val="dk1"/>
                </a:solidFill>
              </a:rPr>
              <a:t>Crop Yield prediction Service </a:t>
            </a:r>
            <a:r>
              <a:rPr b="1" lang="en-GB" sz="1400">
                <a:solidFill>
                  <a:srgbClr val="353738"/>
                </a:solidFill>
              </a:rPr>
              <a:t>FR :</a:t>
            </a:r>
            <a:endParaRPr b="1" sz="1400">
              <a:solidFill>
                <a:srgbClr val="353738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Employ machine learning and historical data to accurately forecast crop yields, empowering farmers and stakeholders with valuable insights for crop planning and management.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Customise recommendations and information based on the geographical location of the farmer, taking into account regional climate and soil variations.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35" name="Google Shape;135;p22"/>
          <p:cNvSpPr/>
          <p:nvPr/>
        </p:nvSpPr>
        <p:spPr>
          <a:xfrm>
            <a:off x="158525" y="4523775"/>
            <a:ext cx="7506900" cy="4713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Non-Functional Requirements (</a:t>
            </a:r>
            <a:r>
              <a:rPr b="1" lang="en-GB" sz="1200"/>
              <a:t>NFR) : 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/>
              <a:t>Performance | Data Security | Data Accuracy | Transparency | Cultural and Law Compliance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